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D2D82-5D3D-4057-B176-05EC67172537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A43D3-0B5D-40B4-8D69-1DC0DE0F77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03685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7551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8839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8174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11432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63693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2057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2374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0735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88141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18649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81376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657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D96C-6A3B-496C-8BC2-64732A37FB24}" type="datetimeFigureOut">
              <a:rPr lang="zh-TW" altLang="en-US" smtClean="0"/>
              <a:pPr/>
              <a:t>2017/7/3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052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11.png"/><Relationship Id="rId3" Type="http://schemas.openxmlformats.org/officeDocument/2006/relationships/image" Target="../media/image14.jpe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圓角矩形 29"/>
          <p:cNvSpPr/>
          <p:nvPr/>
        </p:nvSpPr>
        <p:spPr>
          <a:xfrm>
            <a:off x="45232" y="706810"/>
            <a:ext cx="9108504" cy="3154237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4716016" y="2852936"/>
            <a:ext cx="1809935" cy="9589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>
                <a:solidFill>
                  <a:prstClr val="black"/>
                </a:solidFill>
              </a:rPr>
              <a:t>若</a:t>
            </a:r>
            <a:r>
              <a:rPr lang="zh-TW" altLang="en-US" sz="1600" dirty="0" smtClean="0">
                <a:solidFill>
                  <a:prstClr val="black"/>
                </a:solidFill>
              </a:rPr>
              <a:t>被害人通訊軟體「允許被加入好友」為開啟狀態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pic>
        <p:nvPicPr>
          <p:cNvPr id="1027" name="Picture 3" descr="C:\Users\P223092903\Pictures\工作用途\google-408194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9" y="1970040"/>
            <a:ext cx="925364" cy="7814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260649" y="2879450"/>
            <a:ext cx="1331640" cy="8375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駭侵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帳戶取得通訊錄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1735280" y="2283928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2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402" y="1946504"/>
            <a:ext cx="864096" cy="7765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圓角矩形 14"/>
          <p:cNvSpPr/>
          <p:nvPr/>
        </p:nvSpPr>
        <p:spPr>
          <a:xfrm>
            <a:off x="2263987" y="2924944"/>
            <a:ext cx="1584176" cy="8101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將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通訊錄加入歹徒手機</a:t>
            </a:r>
            <a:r>
              <a:rPr lang="zh-TW" altLang="en-US" sz="1600" dirty="0">
                <a:solidFill>
                  <a:prstClr val="black"/>
                </a:solidFill>
              </a:rPr>
              <a:t>通訊錄</a:t>
            </a:r>
          </a:p>
        </p:txBody>
      </p:sp>
      <p:sp>
        <p:nvSpPr>
          <p:cNvPr id="22" name="向右箭號 21"/>
          <p:cNvSpPr/>
          <p:nvPr/>
        </p:nvSpPr>
        <p:spPr>
          <a:xfrm>
            <a:off x="3868369" y="2294876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220" y="1212516"/>
            <a:ext cx="1938946" cy="163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群組 19"/>
          <p:cNvGrpSpPr/>
          <p:nvPr/>
        </p:nvGrpSpPr>
        <p:grpSpPr>
          <a:xfrm>
            <a:off x="6852693" y="1786931"/>
            <a:ext cx="2301043" cy="1959041"/>
            <a:chOff x="6712434" y="1171927"/>
            <a:chExt cx="2301043" cy="2179994"/>
          </a:xfrm>
        </p:grpSpPr>
        <p:pic>
          <p:nvPicPr>
            <p:cNvPr id="102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7448" y="1171927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向右箭號 23"/>
            <p:cNvSpPr/>
            <p:nvPr/>
          </p:nvSpPr>
          <p:spPr>
            <a:xfrm>
              <a:off x="6712434" y="1765440"/>
              <a:ext cx="504056" cy="351031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zh-TW" altLang="en-US">
                <a:solidFill>
                  <a:prstClr val="black"/>
                </a:solidFill>
              </a:endParaRPr>
            </a:p>
          </p:txBody>
        </p:sp>
        <p:pic>
          <p:nvPicPr>
            <p:cNvPr id="2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0257" y="155263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19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9467" y="2079239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圓角矩形 26"/>
            <p:cNvSpPr/>
            <p:nvPr/>
          </p:nvSpPr>
          <p:spPr>
            <a:xfrm>
              <a:off x="7321797" y="2438292"/>
              <a:ext cx="1691680" cy="91362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用身分與被害人成為好友，詐騙匯款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59" name="圓角矩形 58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1-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冒用身份</a:t>
            </a:r>
            <a:endParaRPr lang="zh-TW" altLang="en-US" sz="2800" b="1" kern="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 Black" pitchFamily="34" charset="0"/>
              <a:ea typeface="微软雅黑" pitchFamily="34" charset="-122"/>
            </a:endParaRPr>
          </a:p>
        </p:txBody>
      </p:sp>
      <p:pic>
        <p:nvPicPr>
          <p:cNvPr id="25" name="Picture 5" descr="C:\Users\P223092903\Downloads\li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880" y="706810"/>
            <a:ext cx="720080" cy="6470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6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39" y="926708"/>
            <a:ext cx="571616" cy="5136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群組 20"/>
          <p:cNvGrpSpPr/>
          <p:nvPr/>
        </p:nvGrpSpPr>
        <p:grpSpPr>
          <a:xfrm>
            <a:off x="45232" y="3933056"/>
            <a:ext cx="9108504" cy="2905145"/>
            <a:chOff x="79291" y="3715431"/>
            <a:chExt cx="9036496" cy="2905145"/>
          </a:xfrm>
        </p:grpSpPr>
        <p:sp>
          <p:nvSpPr>
            <p:cNvPr id="23" name="圓角矩形 22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1472996" y="548303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1" name="圖片 3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35148" t="27516" r="34159" b="19571"/>
            <a:stretch/>
          </p:blipFill>
          <p:spPr>
            <a:xfrm>
              <a:off x="2579577" y="5302049"/>
              <a:ext cx="973510" cy="1048924"/>
            </a:xfrm>
            <a:prstGeom prst="rect">
              <a:avLst/>
            </a:prstGeom>
          </p:spPr>
        </p:pic>
        <p:sp>
          <p:nvSpPr>
            <p:cNvPr id="32" name="圓角矩形 31"/>
            <p:cNvSpPr/>
            <p:nvPr/>
          </p:nvSpPr>
          <p:spPr>
            <a:xfrm>
              <a:off x="3071769" y="5609713"/>
              <a:ext cx="1825942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利用</a:t>
              </a:r>
              <a:r>
                <a:rPr lang="en-US" altLang="zh-TW" sz="1600" dirty="0">
                  <a:solidFill>
                    <a:prstClr val="black"/>
                  </a:solidFill>
                </a:rPr>
                <a:t>FB</a:t>
              </a:r>
              <a:r>
                <a:rPr lang="zh-TW" altLang="en-US" sz="1600" dirty="0">
                  <a:solidFill>
                    <a:prstClr val="black"/>
                  </a:solidFill>
                </a:rPr>
                <a:t>的好友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名單，要求被害人加入新臉書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35" name="圓角矩形 34"/>
            <p:cNvSpPr/>
            <p:nvPr/>
          </p:nvSpPr>
          <p:spPr>
            <a:xfrm>
              <a:off x="5272152" y="5626358"/>
              <a:ext cx="1405970" cy="86569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>
                  <a:solidFill>
                    <a:prstClr val="black"/>
                  </a:solidFill>
                </a:rPr>
                <a:t>加入歹徒提供的通訊軟體</a:t>
              </a:r>
              <a:r>
                <a:rPr lang="en-US" altLang="zh-TW" sz="1600" dirty="0" smtClean="0">
                  <a:solidFill>
                    <a:prstClr val="black"/>
                  </a:solidFill>
                </a:rPr>
                <a:t>ID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5286" y="4067212"/>
              <a:ext cx="645255" cy="645255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8095" y="4447923"/>
              <a:ext cx="720080" cy="720080"/>
            </a:xfrm>
            <a:prstGeom prst="roundRect">
              <a:avLst>
                <a:gd name="adj" fmla="val 8594"/>
              </a:avLst>
            </a:prstGeom>
            <a:extLst/>
          </p:spPr>
        </p:pic>
        <p:pic>
          <p:nvPicPr>
            <p:cNvPr id="38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7305" y="4974524"/>
              <a:ext cx="296119" cy="296119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圓角矩形 39"/>
            <p:cNvSpPr/>
            <p:nvPr/>
          </p:nvSpPr>
          <p:spPr>
            <a:xfrm>
              <a:off x="7437481" y="5626358"/>
              <a:ext cx="1678306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冒用身分與被害人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成為好友</a:t>
              </a:r>
              <a:r>
                <a:rPr lang="zh-TW" altLang="en-US" sz="1600" dirty="0">
                  <a:solidFill>
                    <a:prstClr val="black"/>
                  </a:solidFill>
                </a:rPr>
                <a:t>，詐騙匯款</a:t>
              </a:r>
            </a:p>
          </p:txBody>
        </p:sp>
        <p:sp>
          <p:nvSpPr>
            <p:cNvPr id="43" name="圓角矩形 42"/>
            <p:cNvSpPr/>
            <p:nvPr/>
          </p:nvSpPr>
          <p:spPr>
            <a:xfrm>
              <a:off x="2849246" y="394802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盜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61" name="向右箭號 60"/>
            <p:cNvSpPr/>
            <p:nvPr/>
          </p:nvSpPr>
          <p:spPr>
            <a:xfrm>
              <a:off x="6734325" y="4729537"/>
              <a:ext cx="639316" cy="332266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6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7" y="1115366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3" y="416565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138" y="4066634"/>
            <a:ext cx="1272247" cy="158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向右箭號 63"/>
          <p:cNvSpPr/>
          <p:nvPr/>
        </p:nvSpPr>
        <p:spPr>
          <a:xfrm>
            <a:off x="1231997" y="4947162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5" name="向右箭號 64"/>
          <p:cNvSpPr/>
          <p:nvPr/>
        </p:nvSpPr>
        <p:spPr>
          <a:xfrm rot="1032014">
            <a:off x="1174967" y="5416483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276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圓角矩形 21"/>
          <p:cNvSpPr/>
          <p:nvPr/>
        </p:nvSpPr>
        <p:spPr>
          <a:xfrm>
            <a:off x="0" y="730248"/>
            <a:ext cx="9115787" cy="2880320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Picture 5" descr="C:\Users\P223092903\Downloads\lin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713" y="1724195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圓角矩形 4"/>
          <p:cNvSpPr/>
          <p:nvPr/>
        </p:nvSpPr>
        <p:spPr>
          <a:xfrm>
            <a:off x="849049" y="2746306"/>
            <a:ext cx="1368152" cy="720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登入</a:t>
            </a:r>
            <a:r>
              <a:rPr lang="zh-TW" altLang="en-US" sz="1600" dirty="0" smtClean="0"/>
              <a:t>被害人帳號</a:t>
            </a:r>
            <a:endParaRPr lang="zh-TW" altLang="en-US" sz="1600" dirty="0"/>
          </a:p>
        </p:txBody>
      </p:sp>
      <p:sp>
        <p:nvSpPr>
          <p:cNvPr id="6" name="向右箭號 5"/>
          <p:cNvSpPr/>
          <p:nvPr/>
        </p:nvSpPr>
        <p:spPr>
          <a:xfrm>
            <a:off x="2289209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0" name="Picture 2" descr="https://www.newmobilelife.com/wp-content/uploads/2016/12/line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0806" b="20524"/>
          <a:stretch/>
        </p:blipFill>
        <p:spPr bwMode="auto">
          <a:xfrm>
            <a:off x="3467745" y="835468"/>
            <a:ext cx="1819145" cy="18962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289" y="919855"/>
            <a:ext cx="615813" cy="6158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圓角矩形 9"/>
          <p:cNvSpPr/>
          <p:nvPr/>
        </p:nvSpPr>
        <p:spPr>
          <a:xfrm>
            <a:off x="3630319" y="2784222"/>
            <a:ext cx="1323186" cy="7543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/>
              <a:t>以話術詐騙被害人提供簡訊驗證碼</a:t>
            </a:r>
            <a:endParaRPr lang="zh-TW" altLang="en-US" sz="1600" dirty="0"/>
          </a:p>
        </p:txBody>
      </p:sp>
      <p:sp>
        <p:nvSpPr>
          <p:cNvPr id="13" name="向右箭號 12"/>
          <p:cNvSpPr/>
          <p:nvPr/>
        </p:nvSpPr>
        <p:spPr>
          <a:xfrm>
            <a:off x="5745593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349" y="1401568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P223092903\Downloads\l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65" y="1687280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0" name="圓角矩形 19"/>
          <p:cNvSpPr/>
          <p:nvPr/>
        </p:nvSpPr>
        <p:spPr>
          <a:xfrm>
            <a:off x="6681696" y="2731701"/>
            <a:ext cx="1664609" cy="7348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成功</a:t>
            </a:r>
            <a:r>
              <a:rPr lang="zh-TW" altLang="en-US" sz="1600" dirty="0" smtClean="0"/>
              <a:t>盜用被害人帳號，騙親友匯款</a:t>
            </a:r>
            <a:endParaRPr lang="zh-TW" altLang="en-US" sz="1600" dirty="0"/>
          </a:p>
        </p:txBody>
      </p:sp>
      <p:pic>
        <p:nvPicPr>
          <p:cNvPr id="21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24" y="1364652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圓角矩形 22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2-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盜用帳號</a:t>
            </a:r>
            <a:endParaRPr lang="zh-TW" altLang="en-US" sz="2800" b="1" dirty="0"/>
          </a:p>
        </p:txBody>
      </p:sp>
      <p:pic>
        <p:nvPicPr>
          <p:cNvPr id="24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790" y="2249533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785" y="2267009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群組 25"/>
          <p:cNvGrpSpPr/>
          <p:nvPr/>
        </p:nvGrpSpPr>
        <p:grpSpPr>
          <a:xfrm>
            <a:off x="0" y="3715431"/>
            <a:ext cx="9115787" cy="2905145"/>
            <a:chOff x="79291" y="3715431"/>
            <a:chExt cx="9036496" cy="2905145"/>
          </a:xfrm>
        </p:grpSpPr>
        <p:sp>
          <p:nvSpPr>
            <p:cNvPr id="27" name="圓角矩形 26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2899605" y="4014364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/>
                <a:t>盜用</a:t>
              </a:r>
              <a:endParaRPr lang="zh-TW" altLang="en-US" sz="1600" dirty="0"/>
            </a:p>
          </p:txBody>
        </p:sp>
        <p:pic>
          <p:nvPicPr>
            <p:cNvPr id="30" name="圖片 2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35148" t="27516" r="34159" b="19571"/>
            <a:stretch/>
          </p:blipFill>
          <p:spPr>
            <a:xfrm>
              <a:off x="2622420" y="5313954"/>
              <a:ext cx="1134485" cy="1222369"/>
            </a:xfrm>
            <a:prstGeom prst="rect">
              <a:avLst/>
            </a:prstGeom>
          </p:spPr>
        </p:pic>
        <p:sp>
          <p:nvSpPr>
            <p:cNvPr id="31" name="圓角矩形 30"/>
            <p:cNvSpPr/>
            <p:nvPr/>
          </p:nvSpPr>
          <p:spPr>
            <a:xfrm>
              <a:off x="3617214" y="5473414"/>
              <a:ext cx="1433313" cy="10554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/>
                <a:t>利用</a:t>
              </a:r>
              <a:r>
                <a:rPr lang="en-US" altLang="zh-TW" sz="1600" dirty="0"/>
                <a:t>FB</a:t>
              </a:r>
              <a:r>
                <a:rPr lang="zh-TW" altLang="en-US" sz="1600" dirty="0"/>
                <a:t>的好友</a:t>
              </a:r>
              <a:r>
                <a:rPr lang="zh-TW" altLang="en-US" sz="1600" dirty="0" smtClean="0"/>
                <a:t>名單，要求被害人加入新臉書</a:t>
              </a:r>
              <a:endParaRPr lang="zh-TW" altLang="en-US" sz="1600" dirty="0"/>
            </a:p>
          </p:txBody>
        </p:sp>
        <p:pic>
          <p:nvPicPr>
            <p:cNvPr id="32" name="Picture 6" descr="相關圖片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="" xmlns:a14="http://schemas.microsoft.com/office/drawing/2010/main">
                    <a14:imgLayer r:embed="rId10">
                      <a14:imgEffect>
                        <a14:backgroundRemoval t="3889" b="99722" l="9875" r="89847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5417" y="4203364"/>
              <a:ext cx="1716371" cy="85937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圓角矩形 33"/>
            <p:cNvSpPr/>
            <p:nvPr/>
          </p:nvSpPr>
          <p:spPr>
            <a:xfrm>
              <a:off x="5349852" y="5373610"/>
              <a:ext cx="1464024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傳訊詢問被害人手機及簡訊驗證碼</a:t>
              </a:r>
              <a:endParaRPr lang="zh-TW" altLang="en-US" sz="1600" dirty="0"/>
            </a:p>
          </p:txBody>
        </p:sp>
        <p:pic>
          <p:nvPicPr>
            <p:cNvPr id="35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0460" y="3822653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3296" y="410786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37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02479" y="4729965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向右箭號 37"/>
            <p:cNvSpPr/>
            <p:nvPr/>
          </p:nvSpPr>
          <p:spPr>
            <a:xfrm>
              <a:off x="6626718" y="4539936"/>
              <a:ext cx="639316" cy="408141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圓角矩形 38"/>
            <p:cNvSpPr/>
            <p:nvPr/>
          </p:nvSpPr>
          <p:spPr>
            <a:xfrm>
              <a:off x="7570339" y="5373609"/>
              <a:ext cx="1403049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盜用身分，騙親友匯款</a:t>
              </a:r>
              <a:endParaRPr lang="zh-TW" altLang="en-US" sz="1600" dirty="0"/>
            </a:p>
          </p:txBody>
        </p:sp>
      </p:grpSp>
      <p:pic>
        <p:nvPicPr>
          <p:cNvPr id="205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8" y="1126111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1" y="396801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向右箭號 42"/>
          <p:cNvSpPr/>
          <p:nvPr/>
        </p:nvSpPr>
        <p:spPr>
          <a:xfrm>
            <a:off x="1231997" y="4653136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向右箭號 43"/>
          <p:cNvSpPr/>
          <p:nvPr/>
        </p:nvSpPr>
        <p:spPr>
          <a:xfrm rot="1032014">
            <a:off x="1174967" y="5122457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圓角矩形 44"/>
          <p:cNvSpPr/>
          <p:nvPr/>
        </p:nvSpPr>
        <p:spPr>
          <a:xfrm>
            <a:off x="1419479" y="5425072"/>
            <a:ext cx="725823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/>
              <a:t>冒</a:t>
            </a:r>
            <a:r>
              <a:rPr lang="zh-TW" altLang="en-US" sz="1600" dirty="0" smtClean="0"/>
              <a:t>用</a:t>
            </a:r>
            <a:endParaRPr lang="zh-TW" alt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23524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圆角矩形 2"/>
          <p:cNvSpPr/>
          <p:nvPr/>
        </p:nvSpPr>
        <p:spPr>
          <a:xfrm>
            <a:off x="899592" y="0"/>
            <a:ext cx="1203485" cy="3916277"/>
          </a:xfrm>
          <a:custGeom>
            <a:avLst/>
            <a:gdLst/>
            <a:ahLst/>
            <a:cxnLst/>
            <a:rect l="l" t="t" r="r" b="b"/>
            <a:pathLst>
              <a:path w="1138560" h="4101401">
                <a:moveTo>
                  <a:pt x="0" y="0"/>
                </a:moveTo>
                <a:lnTo>
                  <a:pt x="1138560" y="0"/>
                </a:lnTo>
                <a:lnTo>
                  <a:pt x="1138560" y="3532121"/>
                </a:lnTo>
                <a:cubicBezTo>
                  <a:pt x="1138560" y="3846526"/>
                  <a:pt x="883685" y="4101401"/>
                  <a:pt x="569280" y="4101401"/>
                </a:cubicBezTo>
                <a:cubicBezTo>
                  <a:pt x="254875" y="4101401"/>
                  <a:pt x="0" y="3846526"/>
                  <a:pt x="0" y="3532121"/>
                </a:cubicBezTo>
                <a:close/>
              </a:path>
            </a:pathLst>
          </a:custGeom>
          <a:solidFill>
            <a:srgbClr val="85D37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圆角矩形 4"/>
          <p:cNvSpPr/>
          <p:nvPr/>
        </p:nvSpPr>
        <p:spPr>
          <a:xfrm>
            <a:off x="210307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769E4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圆角矩形 5"/>
          <p:cNvSpPr/>
          <p:nvPr/>
        </p:nvSpPr>
        <p:spPr>
          <a:xfrm>
            <a:off x="3306563" y="0"/>
            <a:ext cx="1203485" cy="4466340"/>
          </a:xfrm>
          <a:custGeom>
            <a:avLst/>
            <a:gdLst/>
            <a:ahLst/>
            <a:cxnLst/>
            <a:rect l="l" t="t" r="r" b="b"/>
            <a:pathLst>
              <a:path w="1138560" h="4677465">
                <a:moveTo>
                  <a:pt x="0" y="0"/>
                </a:moveTo>
                <a:lnTo>
                  <a:pt x="1138560" y="0"/>
                </a:lnTo>
                <a:lnTo>
                  <a:pt x="1138560" y="4108185"/>
                </a:lnTo>
                <a:cubicBezTo>
                  <a:pt x="1138560" y="4422590"/>
                  <a:pt x="883685" y="4677465"/>
                  <a:pt x="569280" y="4677465"/>
                </a:cubicBezTo>
                <a:cubicBezTo>
                  <a:pt x="254875" y="4677465"/>
                  <a:pt x="0" y="4422590"/>
                  <a:pt x="0" y="4108185"/>
                </a:cubicBezTo>
                <a:close/>
              </a:path>
            </a:pathLst>
          </a:custGeom>
          <a:solidFill>
            <a:srgbClr val="B9C44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圆角矩形 6"/>
          <p:cNvSpPr/>
          <p:nvPr/>
        </p:nvSpPr>
        <p:spPr>
          <a:xfrm>
            <a:off x="4510048" y="0"/>
            <a:ext cx="1203485" cy="6093296"/>
          </a:xfrm>
          <a:custGeom>
            <a:avLst/>
            <a:gdLst/>
            <a:ahLst/>
            <a:cxnLst/>
            <a:rect l="l" t="t" r="r" b="b"/>
            <a:pathLst>
              <a:path w="1138560" h="6381328">
                <a:moveTo>
                  <a:pt x="4415" y="0"/>
                </a:moveTo>
                <a:lnTo>
                  <a:pt x="1134146" y="0"/>
                </a:lnTo>
                <a:cubicBezTo>
                  <a:pt x="1137995" y="14311"/>
                  <a:pt x="1138560" y="28985"/>
                  <a:pt x="1138560" y="43790"/>
                </a:cubicBezTo>
                <a:lnTo>
                  <a:pt x="1138560" y="5812048"/>
                </a:lnTo>
                <a:cubicBezTo>
                  <a:pt x="1138560" y="6126453"/>
                  <a:pt x="883685" y="6381328"/>
                  <a:pt x="569280" y="6381328"/>
                </a:cubicBezTo>
                <a:cubicBezTo>
                  <a:pt x="254875" y="6381328"/>
                  <a:pt x="0" y="6126453"/>
                  <a:pt x="0" y="5812048"/>
                </a:cubicBezTo>
                <a:lnTo>
                  <a:pt x="0" y="43790"/>
                </a:lnTo>
                <a:close/>
              </a:path>
            </a:pathLst>
          </a:custGeom>
          <a:solidFill>
            <a:srgbClr val="21C19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圆角矩形 7"/>
          <p:cNvSpPr/>
          <p:nvPr/>
        </p:nvSpPr>
        <p:spPr>
          <a:xfrm>
            <a:off x="5694784" y="0"/>
            <a:ext cx="1203485" cy="4456010"/>
          </a:xfrm>
          <a:custGeom>
            <a:avLst/>
            <a:gdLst/>
            <a:ahLst/>
            <a:cxnLst/>
            <a:rect l="l" t="t" r="r" b="b"/>
            <a:pathLst>
              <a:path w="1138560" h="4666647">
                <a:moveTo>
                  <a:pt x="0" y="0"/>
                </a:moveTo>
                <a:lnTo>
                  <a:pt x="1138560" y="0"/>
                </a:lnTo>
                <a:lnTo>
                  <a:pt x="1138560" y="4097367"/>
                </a:lnTo>
                <a:cubicBezTo>
                  <a:pt x="1138560" y="4411772"/>
                  <a:pt x="883685" y="4666647"/>
                  <a:pt x="569280" y="4666647"/>
                </a:cubicBezTo>
                <a:cubicBezTo>
                  <a:pt x="254875" y="4666647"/>
                  <a:pt x="0" y="4411772"/>
                  <a:pt x="0" y="4097367"/>
                </a:cubicBezTo>
                <a:close/>
              </a:path>
            </a:pathLst>
          </a:custGeom>
          <a:solidFill>
            <a:srgbClr val="1D9DA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圆角矩形 8"/>
          <p:cNvSpPr/>
          <p:nvPr/>
        </p:nvSpPr>
        <p:spPr>
          <a:xfrm>
            <a:off x="689690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34CCD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0" y="364119"/>
            <a:ext cx="9144000" cy="760625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03648" y="412310"/>
            <a:ext cx="6236119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通訊軟體詐騙</a:t>
            </a:r>
            <a:r>
              <a:rPr lang="en-US" altLang="zh-TW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-</a:t>
            </a:r>
            <a:r>
              <a:rPr lang="zh-TW" altLang="en-US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預防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方法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 Black" pitchFamily="34" charset="0"/>
              <a:ea typeface="微软雅黑" pitchFamily="34" charset="-122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1265831" y="3398406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86113" y="3298136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2484054" y="468139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4336" y="458112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2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3689396" y="3916277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09678" y="3816007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3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4905313" y="5502062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25595" y="5401792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4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6089601" y="392852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09883" y="382825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5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7292172" y="4679361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312454" y="4579091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6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05707" y="1385481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>
                <a:latin typeface="+mn-ea"/>
              </a:rPr>
              <a:t>勿</a:t>
            </a:r>
            <a:r>
              <a:rPr lang="zh-TW" altLang="en-US" sz="1600" b="1" dirty="0" smtClean="0">
                <a:latin typeface="+mn-ea"/>
              </a:rPr>
              <a:t>隨意</a:t>
            </a:r>
            <a:r>
              <a:rPr lang="zh-TW" altLang="zh-TW" sz="1600" b="1" dirty="0" smtClean="0">
                <a:latin typeface="+mn-ea"/>
              </a:rPr>
              <a:t>將四</a:t>
            </a:r>
            <a:r>
              <a:rPr lang="zh-TW" altLang="zh-TW" sz="1600" b="1" dirty="0">
                <a:latin typeface="+mn-ea"/>
              </a:rPr>
              <a:t>位數認證碼簡訊告訴</a:t>
            </a:r>
            <a:r>
              <a:rPr lang="zh-TW" altLang="zh-TW" sz="1600" b="1" dirty="0" smtClean="0">
                <a:latin typeface="+mn-ea"/>
              </a:rPr>
              <a:t>他人</a:t>
            </a:r>
            <a:r>
              <a:rPr lang="zh-TW" altLang="en-US" sz="1600" b="1" dirty="0" smtClean="0">
                <a:latin typeface="+mn-ea"/>
              </a:rPr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96956" y="1340768"/>
            <a:ext cx="1081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若接收到親友借錢</a:t>
            </a:r>
            <a:r>
              <a:rPr lang="zh-TW" altLang="zh-TW" sz="1600" b="1" dirty="0" smtClean="0"/>
              <a:t>的訊息</a:t>
            </a:r>
            <a:r>
              <a:rPr lang="zh-TW" altLang="zh-TW" sz="1600" b="1" dirty="0"/>
              <a:t>時，應再以電話等其他方式，向親友本人確認是否有借貸需求及訊息是否為本人傳送。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83316" y="1340768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/>
              <a:t>勿隨意點</a:t>
            </a:r>
            <a:r>
              <a:rPr lang="zh-TW" altLang="zh-TW" sz="1600" b="1" dirty="0" smtClean="0"/>
              <a:t>擊訊息</a:t>
            </a:r>
            <a:r>
              <a:rPr lang="zh-TW" altLang="zh-TW" sz="1600" b="1" dirty="0"/>
              <a:t>中的不明</a:t>
            </a:r>
            <a:r>
              <a:rPr lang="zh-TW" altLang="zh-TW" sz="1600" b="1" dirty="0" smtClean="0"/>
              <a:t>連結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75392" y="1340768"/>
            <a:ext cx="10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sz="1600" b="1" dirty="0" smtClean="0"/>
              <a:t>時常</a:t>
            </a:r>
            <a:r>
              <a:rPr lang="zh-TW" altLang="zh-TW" sz="1600" b="1" dirty="0" smtClean="0"/>
              <a:t>升級</a:t>
            </a:r>
            <a:r>
              <a:rPr lang="zh-TW" altLang="zh-TW" sz="1600" b="1" dirty="0"/>
              <a:t>成最</a:t>
            </a:r>
            <a:r>
              <a:rPr lang="zh-TW" altLang="zh-TW" sz="1600" b="1" dirty="0" smtClean="0"/>
              <a:t>新版</a:t>
            </a:r>
            <a:r>
              <a:rPr lang="zh-TW" altLang="en-US" sz="1600" b="1" dirty="0" smtClean="0"/>
              <a:t>通訊軟體</a:t>
            </a:r>
            <a:r>
              <a:rPr lang="zh-TW" altLang="zh-TW" sz="1600" b="1" dirty="0" smtClean="0"/>
              <a:t>，</a:t>
            </a:r>
            <a:r>
              <a:rPr lang="zh-TW" altLang="zh-TW" sz="1600" b="1" dirty="0"/>
              <a:t>以確保足夠的安全等級。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83521" y="1343670"/>
            <a:ext cx="1081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/>
              <a:t>關閉自動</a:t>
            </a:r>
            <a:r>
              <a:rPr lang="zh-TW" altLang="zh-TW" sz="1600" b="1" dirty="0"/>
              <a:t>加入好友的</a:t>
            </a:r>
            <a:r>
              <a:rPr lang="zh-TW" altLang="zh-TW" sz="1600" b="1" dirty="0" smtClean="0"/>
              <a:t>功能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978361" y="1340768"/>
            <a:ext cx="10810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若無使用</a:t>
            </a:r>
            <a:r>
              <a:rPr lang="zh-TW" altLang="zh-TW" sz="1600" b="1"/>
              <a:t>電腦</a:t>
            </a:r>
            <a:r>
              <a:rPr lang="zh-TW" altLang="zh-TW" sz="1600" b="1" smtClean="0"/>
              <a:t>版</a:t>
            </a:r>
            <a:r>
              <a:rPr lang="zh-TW" altLang="en-US" sz="1600" b="1" smtClean="0"/>
              <a:t>通訊軟體</a:t>
            </a:r>
            <a:r>
              <a:rPr lang="zh-TW" altLang="zh-TW" sz="1600" b="1" smtClean="0"/>
              <a:t>需求</a:t>
            </a:r>
            <a:r>
              <a:rPr lang="zh-TW" altLang="zh-TW" sz="1600" b="1" dirty="0"/>
              <a:t>，應關閉「允許自其他裝置登入」功能。</a:t>
            </a:r>
          </a:p>
        </p:txBody>
      </p:sp>
    </p:spTree>
    <p:extLst>
      <p:ext uri="{BB962C8B-B14F-4D97-AF65-F5344CB8AC3E}">
        <p14:creationId xmlns="" xmlns:p14="http://schemas.microsoft.com/office/powerpoint/2010/main" val="23624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243</Words>
  <Application>Microsoft Office PowerPoint</Application>
  <PresentationFormat>如螢幕大小 (4:3)</PresentationFormat>
  <Paragraphs>33</Paragraphs>
  <Slides>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投影片 1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林芳如</dc:creator>
  <cp:lastModifiedBy>user</cp:lastModifiedBy>
  <cp:revision>27</cp:revision>
  <dcterms:created xsi:type="dcterms:W3CDTF">2016-12-21T00:46:41Z</dcterms:created>
  <dcterms:modified xsi:type="dcterms:W3CDTF">2017-07-03T02:22:24Z</dcterms:modified>
</cp:coreProperties>
</file>